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2.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d9a09933_4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106d9a09933_4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106d9a09933_4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6d9a09933_1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06d9a09933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63c132d9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63c132d9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 “pop-up” is usually a window, that suddenly appears in the foreground of a visual interface, like a website page. Pop-ups are forms of online advertising that often contain marketing information and provide a powerful call-to-action to the customers online, and is in widespread use despite its both positive and negative influences on user </a:t>
            </a:r>
            <a:r>
              <a:rPr lang="en" sz="1200">
                <a:solidFill>
                  <a:schemeClr val="dk1"/>
                </a:solidFill>
                <a:highlight>
                  <a:srgbClr val="FFFFFF"/>
                </a:highlight>
                <a:latin typeface="Times New Roman"/>
                <a:ea typeface="Times New Roman"/>
                <a:cs typeface="Times New Roman"/>
                <a:sym typeface="Times New Roman"/>
              </a:rPr>
              <a:t>experience</a:t>
            </a:r>
            <a:r>
              <a:rPr lang="en" sz="1200">
                <a:solidFill>
                  <a:schemeClr val="dk1"/>
                </a:solidFill>
                <a:highlight>
                  <a:srgbClr val="FFFFFF"/>
                </a:highlight>
                <a:latin typeface="Times New Roman"/>
                <a:ea typeface="Times New Roman"/>
                <a:cs typeface="Times New Roman"/>
                <a:sym typeface="Times New Roman"/>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6d9a0993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6d9a0993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2D3B45"/>
                </a:solidFill>
                <a:highlight>
                  <a:srgbClr val="FFFFFF"/>
                </a:highlight>
              </a:rPr>
              <a:t>Population: all website visits of U.S. Forever 21 official websites between March 1st 2022 and March 31</a:t>
            </a:r>
            <a:r>
              <a:rPr baseline="30000" lang="en" sz="1200">
                <a:solidFill>
                  <a:srgbClr val="2D3B45"/>
                </a:solidFill>
                <a:highlight>
                  <a:srgbClr val="FFFFFF"/>
                </a:highlight>
              </a:rPr>
              <a:t>th</a:t>
            </a:r>
            <a:r>
              <a:rPr lang="en" sz="1200">
                <a:solidFill>
                  <a:srgbClr val="2D3B45"/>
                </a:solidFill>
                <a:highlight>
                  <a:srgbClr val="FFFFFF"/>
                </a:highlight>
              </a:rPr>
              <a:t> 2022</a:t>
            </a:r>
            <a:endParaRPr sz="1200">
              <a:solidFill>
                <a:srgbClr val="2D3B45"/>
              </a:solidFill>
              <a:highlight>
                <a:srgbClr val="FFFFFF"/>
              </a:highlight>
            </a:endParaRPr>
          </a:p>
          <a:p>
            <a:pPr indent="0" lvl="0" marL="0" rtl="0" algn="l">
              <a:spcBef>
                <a:spcPts val="1200"/>
              </a:spcBef>
              <a:spcAft>
                <a:spcPts val="0"/>
              </a:spcAft>
              <a:buNone/>
            </a:pPr>
            <a:r>
              <a:rPr lang="en" sz="1200">
                <a:solidFill>
                  <a:srgbClr val="2D3B45"/>
                </a:solidFill>
                <a:highlight>
                  <a:srgbClr val="FFFFFF"/>
                </a:highlight>
              </a:rPr>
              <a:t>We randomly and evenly assigned all U.S. visitors who visits forever 21 official websites during March into the control group and the treatment group</a:t>
            </a:r>
            <a:endParaRPr sz="1200">
              <a:solidFill>
                <a:srgbClr val="2D3B45"/>
              </a:solidFill>
              <a:highlight>
                <a:srgbClr val="FFFFFF"/>
              </a:highlight>
            </a:endParaRPr>
          </a:p>
          <a:p>
            <a:pPr indent="0" lvl="0" marL="0" rtl="0" algn="l">
              <a:spcBef>
                <a:spcPts val="1200"/>
              </a:spcBef>
              <a:spcAft>
                <a:spcPts val="0"/>
              </a:spcAft>
              <a:buClr>
                <a:schemeClr val="dk1"/>
              </a:buClr>
              <a:buSzPts val="1100"/>
              <a:buFont typeface="Arial"/>
              <a:buNone/>
            </a:pPr>
            <a:r>
              <a:rPr lang="en" sz="1000">
                <a:solidFill>
                  <a:srgbClr val="2D3B45"/>
                </a:solidFill>
                <a:highlight>
                  <a:srgbClr val="FFFFFF"/>
                </a:highlight>
              </a:rPr>
              <a:t>Sample Size:the team will set the sample size at 2985 for each group to ensure the accuracy of the experiment and decreasing of the uncertainty in the experiment. </a:t>
            </a:r>
            <a:endParaRPr sz="1000">
              <a:solidFill>
                <a:srgbClr val="2D3B45"/>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63c132d9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63c132d9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 sz="1200">
                <a:solidFill>
                  <a:srgbClr val="2D3B45"/>
                </a:solidFill>
                <a:highlight>
                  <a:srgbClr val="FFFFFF"/>
                </a:highlight>
                <a:latin typeface="Times New Roman"/>
                <a:ea typeface="Times New Roman"/>
                <a:cs typeface="Times New Roman"/>
                <a:sym typeface="Times New Roman"/>
              </a:rPr>
              <a:t>There will be two tests of two outcome variables based on the research questions. For the first research questions, the team will utilize the one-sided t-test to determine whether there are differences between treatment and control groups of visited-time in a particular direction. This test will assume that the dependent variable- visited-time obeys normal distribution. The first direction is "the polite pop-up will not affect visited-time," and the treatment group will have the same visited-time as the control group has; The other direction is "the polite pop-up will have an impact on visited-time" which will cause the improvement of the treatment group.</a:t>
            </a:r>
            <a:endParaRPr sz="1200">
              <a:solidFill>
                <a:srgbClr val="2D3B45"/>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rPr lang="en" sz="1200">
                <a:solidFill>
                  <a:srgbClr val="2D3B45"/>
                </a:solidFill>
                <a:highlight>
                  <a:srgbClr val="FFFFFF"/>
                </a:highlight>
                <a:latin typeface="Times New Roman"/>
                <a:ea typeface="Times New Roman"/>
                <a:cs typeface="Times New Roman"/>
                <a:sym typeface="Times New Roman"/>
              </a:rPr>
              <a:t>for the second research question, the team will focus on the one-side test of proportions to compare the proportion of conversion rate in the treatment group with the proportion of conversion rate in the control group. Using the one-side test of proportions is significant to the experiment because the entire populations are enormous, and the team will use the power analysis to decide the sample size for these two tests.  The first direction is "the polite pop-up will not affect the conversion rate," and the treatment group will have the same value of conversion rate as the control group. The other direction is "the polite pop-up will impact the conversion rate," and the treatment group will have a higher conversion rate than the treatment group.</a:t>
            </a:r>
            <a:endParaRPr sz="1200">
              <a:solidFill>
                <a:srgbClr val="2D3B45"/>
              </a:solidFill>
              <a:highlight>
                <a:srgbClr val="FFFFFF"/>
              </a:highlight>
              <a:latin typeface="Times New Roman"/>
              <a:ea typeface="Times New Roman"/>
              <a:cs typeface="Times New Roman"/>
              <a:sym typeface="Times New Roman"/>
            </a:endParaRPr>
          </a:p>
          <a:p>
            <a:pPr indent="0" lvl="0" marL="0" rtl="0" algn="just">
              <a:spcBef>
                <a:spcPts val="900"/>
              </a:spcBef>
              <a:spcAft>
                <a:spcPts val="900"/>
              </a:spcAft>
              <a:buClr>
                <a:schemeClr val="dk1"/>
              </a:buClr>
              <a:buSzPts val="1100"/>
              <a:buFont typeface="Arial"/>
              <a:buNone/>
            </a:pPr>
            <a:r>
              <a:t/>
            </a:r>
            <a:endParaRPr sz="1200">
              <a:solidFill>
                <a:srgbClr val="2D3B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63c132d9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63c132d9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After conducting 1000 times of simulation, the results were</a:t>
            </a:r>
            <a:r>
              <a:rPr lang="en" sz="1400"/>
              <a:t> summarized in the table.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We first focus on the mean p-values of the 1000 simulations.  Both the p-value of the two research questions is less than the significance level of 0.05. </a:t>
            </a:r>
            <a:endParaRPr sz="1400"/>
          </a:p>
          <a:p>
            <a:pPr indent="0" lvl="0" marL="0" rtl="0" algn="l">
              <a:spcBef>
                <a:spcPts val="0"/>
              </a:spcBef>
              <a:spcAft>
                <a:spcPts val="0"/>
              </a:spcAft>
              <a:buNone/>
            </a:pPr>
            <a:r>
              <a:rPr lang="en" sz="1400"/>
              <a:t>So, we can conclude that </a:t>
            </a:r>
            <a:r>
              <a:rPr lang="en" sz="1400">
                <a:solidFill>
                  <a:schemeClr val="dk1"/>
                </a:solidFill>
              </a:rPr>
              <a:t>t</a:t>
            </a:r>
            <a:r>
              <a:rPr lang="en" sz="1400">
                <a:solidFill>
                  <a:schemeClr val="dk1"/>
                </a:solidFill>
              </a:rPr>
              <a:t>he the new pop-ups can increase the website visiting time and the conversion rate of subscription.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Then, we focus on the percentage of true positive to evaluate our experiment design.</a:t>
            </a:r>
            <a:endParaRPr sz="1400">
              <a:solidFill>
                <a:schemeClr val="dk1"/>
              </a:solidFill>
            </a:endParaRPr>
          </a:p>
          <a:p>
            <a:pPr indent="0" lvl="0" marL="0" rtl="0" algn="l">
              <a:spcBef>
                <a:spcPts val="0"/>
              </a:spcBef>
              <a:spcAft>
                <a:spcPts val="0"/>
              </a:spcAft>
              <a:buNone/>
            </a:pPr>
            <a:r>
              <a:rPr lang="en" sz="1400"/>
              <a:t>This percentage </a:t>
            </a:r>
            <a:r>
              <a:rPr lang="en" sz="1400"/>
              <a:t>tells </a:t>
            </a:r>
            <a:r>
              <a:rPr lang="en" sz="1400">
                <a:solidFill>
                  <a:schemeClr val="dk1"/>
                </a:solidFill>
              </a:rPr>
              <a:t>the likelihood the experiment can demonstrate the effect</a:t>
            </a:r>
            <a:r>
              <a:rPr lang="en" sz="1400"/>
              <a:t> when it exists.</a:t>
            </a:r>
            <a:endParaRPr sz="1400"/>
          </a:p>
          <a:p>
            <a:pPr indent="0" lvl="0" marL="0" rtl="0" algn="l">
              <a:spcBef>
                <a:spcPts val="0"/>
              </a:spcBef>
              <a:spcAft>
                <a:spcPts val="0"/>
              </a:spcAft>
              <a:buNone/>
            </a:pPr>
            <a:r>
              <a:rPr lang="en" sz="1400">
                <a:solidFill>
                  <a:schemeClr val="dk1"/>
                </a:solidFill>
              </a:rPr>
              <a:t>For the first research question,</a:t>
            </a:r>
            <a:r>
              <a:rPr lang="en" sz="1400"/>
              <a:t> it’</a:t>
            </a:r>
            <a:r>
              <a:rPr lang="en" sz="1400"/>
              <a:t>s 100%. </a:t>
            </a:r>
            <a:endParaRPr sz="1400"/>
          </a:p>
          <a:p>
            <a:pPr indent="0" lvl="0" marL="0" rtl="0" algn="l">
              <a:spcBef>
                <a:spcPts val="0"/>
              </a:spcBef>
              <a:spcAft>
                <a:spcPts val="0"/>
              </a:spcAft>
              <a:buNone/>
            </a:pPr>
            <a:r>
              <a:rPr lang="en" sz="1400"/>
              <a:t>For the second one, it’s nearly 80%.  </a:t>
            </a:r>
            <a:endParaRPr sz="1400"/>
          </a:p>
          <a:p>
            <a:pPr indent="0" lvl="0" marL="0" rtl="0" algn="l">
              <a:spcBef>
                <a:spcPts val="0"/>
              </a:spcBef>
              <a:spcAft>
                <a:spcPts val="0"/>
              </a:spcAft>
              <a:buNone/>
            </a:pPr>
            <a:r>
              <a:rPr lang="en" sz="1400"/>
              <a:t>This result is acceptable and </a:t>
            </a:r>
            <a:r>
              <a:rPr lang="en" sz="1400"/>
              <a:t>roughly in line with our expectation.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dk1"/>
                </a:solidFill>
              </a:rPr>
              <a:t>So, </a:t>
            </a:r>
            <a:r>
              <a:rPr lang="en" sz="1400"/>
              <a:t>we can say that our experiment has been well designed to detect a true effect for both the two research questions.</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6c50a58ed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6c50a58ed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t/>
            </a:r>
            <a:endParaRPr sz="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6d9a09933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6d9a09933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cnn.com/2019/09/29/business/forever-21-bankruptcy/index.html" TargetMode="External"/><Relationship Id="rId4" Type="http://schemas.openxmlformats.org/officeDocument/2006/relationships/hyperlink" Target="http://www.cnn.com/2019/10/15/business/sears-outlook-bankruptcy-anniversary/index.html" TargetMode="External"/><Relationship Id="rId5" Type="http://schemas.openxmlformats.org/officeDocument/2006/relationships/image" Target="../media/image9.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3410" r="3401" t="0"/>
          <a:stretch/>
        </p:blipFill>
        <p:spPr>
          <a:xfrm>
            <a:off x="0" y="0"/>
            <a:ext cx="9144001" cy="5143499"/>
          </a:xfrm>
          <a:prstGeom prst="rect">
            <a:avLst/>
          </a:prstGeom>
          <a:noFill/>
          <a:ln>
            <a:noFill/>
          </a:ln>
        </p:spPr>
      </p:pic>
      <p:sp>
        <p:nvSpPr>
          <p:cNvPr id="130" name="Google Shape;130;p25"/>
          <p:cNvSpPr txBox="1"/>
          <p:nvPr>
            <p:ph type="ctrTitle"/>
          </p:nvPr>
        </p:nvSpPr>
        <p:spPr>
          <a:xfrm>
            <a:off x="4188175" y="1151525"/>
            <a:ext cx="3109200" cy="2418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Calibri"/>
                <a:ea typeface="Calibri"/>
                <a:cs typeface="Calibri"/>
                <a:sym typeface="Calibri"/>
              </a:rPr>
              <a:t>A RESEARCH </a:t>
            </a:r>
            <a:endParaRPr sz="3500">
              <a:latin typeface="Calibri"/>
              <a:ea typeface="Calibri"/>
              <a:cs typeface="Calibri"/>
              <a:sym typeface="Calibri"/>
            </a:endParaRPr>
          </a:p>
          <a:p>
            <a:pPr indent="0" lvl="0" marL="0" rtl="0" algn="ctr">
              <a:spcBef>
                <a:spcPts val="0"/>
              </a:spcBef>
              <a:spcAft>
                <a:spcPts val="0"/>
              </a:spcAft>
              <a:buNone/>
            </a:pPr>
            <a:r>
              <a:rPr lang="en" sz="3500">
                <a:latin typeface="Calibri"/>
                <a:ea typeface="Calibri"/>
                <a:cs typeface="Calibri"/>
                <a:sym typeface="Calibri"/>
              </a:rPr>
              <a:t>ON</a:t>
            </a:r>
            <a:endParaRPr sz="3500">
              <a:latin typeface="Calibri"/>
              <a:ea typeface="Calibri"/>
              <a:cs typeface="Calibri"/>
              <a:sym typeface="Calibri"/>
            </a:endParaRPr>
          </a:p>
          <a:p>
            <a:pPr indent="0" lvl="0" marL="0" rtl="0" algn="ctr">
              <a:spcBef>
                <a:spcPts val="0"/>
              </a:spcBef>
              <a:spcAft>
                <a:spcPts val="0"/>
              </a:spcAft>
              <a:buNone/>
            </a:pPr>
            <a:r>
              <a:rPr lang="en" sz="3500">
                <a:highlight>
                  <a:srgbClr val="FFD966"/>
                </a:highlight>
                <a:latin typeface="Calibri"/>
                <a:ea typeface="Calibri"/>
                <a:cs typeface="Calibri"/>
                <a:sym typeface="Calibri"/>
              </a:rPr>
              <a:t>POP-UPS</a:t>
            </a:r>
            <a:endParaRPr sz="3500">
              <a:highlight>
                <a:srgbClr val="FFD966"/>
              </a:highlight>
              <a:latin typeface="Calibri"/>
              <a:ea typeface="Calibri"/>
              <a:cs typeface="Calibri"/>
              <a:sym typeface="Calibri"/>
            </a:endParaRPr>
          </a:p>
          <a:p>
            <a:pPr indent="0" lvl="0" marL="0" rtl="0" algn="ctr">
              <a:spcBef>
                <a:spcPts val="0"/>
              </a:spcBef>
              <a:spcAft>
                <a:spcPts val="0"/>
              </a:spcAft>
              <a:buNone/>
            </a:pPr>
            <a:r>
              <a:rPr lang="en" sz="3500">
                <a:latin typeface="Calibri"/>
                <a:ea typeface="Calibri"/>
                <a:cs typeface="Calibri"/>
                <a:sym typeface="Calibri"/>
              </a:rPr>
              <a:t>DESIGN</a:t>
            </a:r>
            <a:endParaRPr sz="3500">
              <a:latin typeface="Calibri"/>
              <a:ea typeface="Calibri"/>
              <a:cs typeface="Calibri"/>
              <a:sym typeface="Calibri"/>
            </a:endParaRPr>
          </a:p>
        </p:txBody>
      </p:sp>
      <p:sp>
        <p:nvSpPr>
          <p:cNvPr id="131" name="Google Shape;131;p25"/>
          <p:cNvSpPr txBox="1"/>
          <p:nvPr>
            <p:ph type="ctrTitle"/>
          </p:nvPr>
        </p:nvSpPr>
        <p:spPr>
          <a:xfrm>
            <a:off x="4188175" y="3492975"/>
            <a:ext cx="3109200" cy="16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Presented by:  </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Shiyu Hua, Jiamin Xu, Can Luo, </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Rou Gang, Guoming Shan</a:t>
            </a:r>
            <a:endParaRPr sz="1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26"/>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8" name="Google Shape;138;p26"/>
          <p:cNvSpPr/>
          <p:nvPr/>
        </p:nvSpPr>
        <p:spPr>
          <a:xfrm>
            <a:off x="480060" y="1940245"/>
            <a:ext cx="2606040" cy="13716"/>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9" name="Google Shape;139;p26"/>
          <p:cNvSpPr txBox="1"/>
          <p:nvPr/>
        </p:nvSpPr>
        <p:spPr>
          <a:xfrm>
            <a:off x="480060" y="2154674"/>
            <a:ext cx="3182692" cy="2490501"/>
          </a:xfrm>
          <a:prstGeom prst="rect">
            <a:avLst/>
          </a:prstGeom>
          <a:noFill/>
          <a:ln>
            <a:noFill/>
          </a:ln>
        </p:spPr>
        <p:txBody>
          <a:bodyPr anchorCtr="0" anchor="t" bIns="34275" lIns="68575" spcFirstLastPara="1" rIns="68575" wrap="square" tIns="34275">
            <a:noAutofit/>
          </a:bodyPr>
          <a:lstStyle/>
          <a:p>
            <a:pPr indent="-6350" lvl="0" marL="0" marR="0" rtl="0" algn="l">
              <a:lnSpc>
                <a:spcPct val="90000"/>
              </a:lnSpc>
              <a:spcBef>
                <a:spcPts val="0"/>
              </a:spcBef>
              <a:spcAft>
                <a:spcPts val="0"/>
              </a:spcAft>
              <a:buClr>
                <a:schemeClr val="dk1"/>
              </a:buClr>
              <a:buSzPts val="1300"/>
              <a:buFont typeface="Calibri"/>
              <a:buChar char="•"/>
            </a:pPr>
            <a:r>
              <a:rPr b="1" i="0" lang="en" sz="1300" u="none" cap="none" strike="noStrike">
                <a:solidFill>
                  <a:schemeClr val="dk1"/>
                </a:solidFill>
                <a:latin typeface="Calibri"/>
                <a:ea typeface="Calibri"/>
                <a:cs typeface="Calibri"/>
                <a:sym typeface="Calibri"/>
              </a:rPr>
              <a:t>New York CNN Business —  </a:t>
            </a:r>
            <a:endParaRPr sz="1100">
              <a:latin typeface="Calibri"/>
              <a:ea typeface="Calibri"/>
              <a:cs typeface="Calibri"/>
              <a:sym typeface="Calibri"/>
            </a:endParaRPr>
          </a:p>
          <a:p>
            <a:pPr indent="-6350" lvl="0" marL="0" marR="0" rtl="0" algn="l">
              <a:lnSpc>
                <a:spcPct val="90000"/>
              </a:lnSpc>
              <a:spcBef>
                <a:spcPts val="500"/>
              </a:spcBef>
              <a:spcAft>
                <a:spcPts val="0"/>
              </a:spcAft>
              <a:buClr>
                <a:schemeClr val="dk1"/>
              </a:buClr>
              <a:buSzPts val="1300"/>
              <a:buFont typeface="Calibri"/>
              <a:buChar char="•"/>
            </a:pPr>
            <a:r>
              <a:rPr i="0" lang="en" sz="1300" u="none" cap="none" strike="noStrike">
                <a:solidFill>
                  <a:schemeClr val="dk1"/>
                </a:solidFill>
                <a:latin typeface="Calibri"/>
                <a:ea typeface="Calibri"/>
                <a:cs typeface="Calibri"/>
                <a:sym typeface="Calibri"/>
              </a:rPr>
              <a:t>As part of its restructuring </a:t>
            </a:r>
            <a:r>
              <a:rPr i="0" lang="en" sz="1300" u="sng" cap="none" strike="noStrike">
                <a:solidFill>
                  <a:schemeClr val="hlink"/>
                </a:solidFill>
                <a:latin typeface="Calibri"/>
                <a:ea typeface="Calibri"/>
                <a:cs typeface="Calibri"/>
                <a:sym typeface="Calibri"/>
                <a:hlinkClick r:id="rId3"/>
              </a:rPr>
              <a:t>after filing for bankruptcy last month</a:t>
            </a:r>
            <a:r>
              <a:rPr i="0" lang="en" sz="1300" u="none" cap="none" strike="noStrike">
                <a:solidFill>
                  <a:schemeClr val="dk1"/>
                </a:solidFill>
                <a:latin typeface="Calibri"/>
                <a:ea typeface="Calibri"/>
                <a:cs typeface="Calibri"/>
                <a:sym typeface="Calibri"/>
              </a:rPr>
              <a:t>, Forever 21 will close 200 stores, leaving the fast-fashion chain with a smaller footprint to help it emerge from Chapter 11.</a:t>
            </a:r>
            <a:endParaRPr sz="1100">
              <a:latin typeface="Calibri"/>
              <a:ea typeface="Calibri"/>
              <a:cs typeface="Calibri"/>
              <a:sym typeface="Calibri"/>
            </a:endParaRPr>
          </a:p>
          <a:p>
            <a:pPr indent="-6350" lvl="0" marL="0" marR="0" rtl="0" algn="l">
              <a:lnSpc>
                <a:spcPct val="90000"/>
              </a:lnSpc>
              <a:spcBef>
                <a:spcPts val="500"/>
              </a:spcBef>
              <a:spcAft>
                <a:spcPts val="0"/>
              </a:spcAft>
              <a:buClr>
                <a:schemeClr val="dk1"/>
              </a:buClr>
              <a:buSzPts val="1300"/>
              <a:buFont typeface="Calibri"/>
              <a:buChar char="•"/>
            </a:pPr>
            <a:r>
              <a:rPr i="0" lang="en" sz="1300" u="none" cap="none" strike="noStrike">
                <a:solidFill>
                  <a:schemeClr val="dk1"/>
                </a:solidFill>
                <a:latin typeface="Calibri"/>
                <a:ea typeface="Calibri"/>
                <a:cs typeface="Calibri"/>
                <a:sym typeface="Calibri"/>
              </a:rPr>
              <a:t>Burdened by expensive store leases, unprofitable markets and continuing disruption from online shopping, the teenage clothing emporium became the latest casualty in a retail industry that is reeling from </a:t>
            </a:r>
            <a:r>
              <a:rPr i="0" lang="en" sz="1300" u="sng" cap="none" strike="noStrike">
                <a:solidFill>
                  <a:schemeClr val="hlink"/>
                </a:solidFill>
                <a:latin typeface="Calibri"/>
                <a:ea typeface="Calibri"/>
                <a:cs typeface="Calibri"/>
                <a:sym typeface="Calibri"/>
                <a:hlinkClick r:id="rId4"/>
              </a:rPr>
              <a:t>store closures and bankruptcies</a:t>
            </a:r>
            <a:r>
              <a:rPr i="0" lang="en" sz="1300" u="none" cap="none" strike="noStrike">
                <a:solidFill>
                  <a:schemeClr val="dk1"/>
                </a:solidFill>
                <a:latin typeface="Calibri"/>
                <a:ea typeface="Calibri"/>
                <a:cs typeface="Calibri"/>
                <a:sym typeface="Calibri"/>
              </a:rPr>
              <a:t>.</a:t>
            </a:r>
            <a:endParaRPr sz="1100">
              <a:latin typeface="Calibri"/>
              <a:ea typeface="Calibri"/>
              <a:cs typeface="Calibri"/>
              <a:sym typeface="Calibri"/>
            </a:endParaRPr>
          </a:p>
        </p:txBody>
      </p:sp>
      <p:pic>
        <p:nvPicPr>
          <p:cNvPr descr="图形用户界面, 网站&#10;&#10;描述已自动生成" id="140" name="Google Shape;140;p26"/>
          <p:cNvPicPr preferRelativeResize="0"/>
          <p:nvPr/>
        </p:nvPicPr>
        <p:blipFill rotWithShape="1">
          <a:blip r:embed="rId5">
            <a:alphaModFix/>
          </a:blip>
          <a:srcRect b="-1" l="21470" r="26874" t="0"/>
          <a:stretch/>
        </p:blipFill>
        <p:spPr>
          <a:xfrm>
            <a:off x="3983776" y="8"/>
            <a:ext cx="5159081" cy="51435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41" name="Google Shape;141;p26"/>
          <p:cNvSpPr txBox="1"/>
          <p:nvPr/>
        </p:nvSpPr>
        <p:spPr>
          <a:xfrm>
            <a:off x="189363" y="4603513"/>
            <a:ext cx="4573038"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chemeClr val="dk1"/>
                </a:solidFill>
                <a:latin typeface="Calibri"/>
                <a:ea typeface="Calibri"/>
                <a:cs typeface="Calibri"/>
                <a:sym typeface="Calibri"/>
              </a:rPr>
              <a:t>https://www.cnn.com/2019/10/29/business/forever-21-bankruptcy-store-closings/index.html</a:t>
            </a:r>
            <a:endParaRPr sz="1100"/>
          </a:p>
        </p:txBody>
      </p:sp>
      <p:pic>
        <p:nvPicPr>
          <p:cNvPr id="142" name="Google Shape;142;p26"/>
          <p:cNvPicPr preferRelativeResize="0"/>
          <p:nvPr/>
        </p:nvPicPr>
        <p:blipFill>
          <a:blip r:embed="rId6">
            <a:alphaModFix/>
          </a:blip>
          <a:stretch>
            <a:fillRect/>
          </a:stretch>
        </p:blipFill>
        <p:spPr>
          <a:xfrm>
            <a:off x="524388" y="203800"/>
            <a:ext cx="2517375" cy="159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7"/>
          <p:cNvPicPr preferRelativeResize="0"/>
          <p:nvPr/>
        </p:nvPicPr>
        <p:blipFill rotWithShape="1">
          <a:blip r:embed="rId3">
            <a:alphaModFix/>
          </a:blip>
          <a:srcRect b="0" l="0" r="0" t="0"/>
          <a:stretch/>
        </p:blipFill>
        <p:spPr>
          <a:xfrm>
            <a:off x="520700" y="2729875"/>
            <a:ext cx="4368800" cy="2056899"/>
          </a:xfrm>
          <a:prstGeom prst="rect">
            <a:avLst/>
          </a:prstGeom>
          <a:noFill/>
          <a:ln>
            <a:noFill/>
          </a:ln>
        </p:spPr>
      </p:pic>
      <p:pic>
        <p:nvPicPr>
          <p:cNvPr descr="日程表&#10;&#10;中度可信度描述已自动生成" id="148" name="Google Shape;148;p27"/>
          <p:cNvPicPr preferRelativeResize="0"/>
          <p:nvPr/>
        </p:nvPicPr>
        <p:blipFill rotWithShape="1">
          <a:blip r:embed="rId4">
            <a:alphaModFix/>
          </a:blip>
          <a:srcRect b="0" l="0" r="0" t="0"/>
          <a:stretch/>
        </p:blipFill>
        <p:spPr>
          <a:xfrm>
            <a:off x="5198200" y="307775"/>
            <a:ext cx="3732300" cy="4377976"/>
          </a:xfrm>
          <a:prstGeom prst="rect">
            <a:avLst/>
          </a:prstGeom>
          <a:noFill/>
          <a:ln>
            <a:noFill/>
          </a:ln>
        </p:spPr>
      </p:pic>
      <p:sp>
        <p:nvSpPr>
          <p:cNvPr id="149" name="Google Shape;149;p27"/>
          <p:cNvSpPr txBox="1"/>
          <p:nvPr/>
        </p:nvSpPr>
        <p:spPr>
          <a:xfrm>
            <a:off x="520700" y="4786776"/>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Full-screen intrusive welcome pop-up </a:t>
            </a:r>
            <a:endParaRPr sz="1100"/>
          </a:p>
        </p:txBody>
      </p:sp>
      <p:sp>
        <p:nvSpPr>
          <p:cNvPr id="150" name="Google Shape;150;p27"/>
          <p:cNvSpPr txBox="1"/>
          <p:nvPr/>
        </p:nvSpPr>
        <p:spPr>
          <a:xfrm>
            <a:off x="427886" y="307763"/>
            <a:ext cx="4572000" cy="180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800" u="none" strike="noStrike">
                <a:solidFill>
                  <a:srgbClr val="000000"/>
                </a:solidFill>
                <a:latin typeface="Calibri"/>
                <a:ea typeface="Calibri"/>
                <a:cs typeface="Calibri"/>
                <a:sym typeface="Calibri"/>
              </a:rPr>
              <a:t>Research Questions:</a:t>
            </a:r>
            <a:endParaRPr i="1" sz="1800">
              <a:solidFill>
                <a:schemeClr val="dk1"/>
              </a:solidFill>
              <a:latin typeface="Calibri"/>
              <a:ea typeface="Calibri"/>
              <a:cs typeface="Calibri"/>
              <a:sym typeface="Calibri"/>
            </a:endParaRPr>
          </a:p>
          <a:p>
            <a:pPr indent="0" lvl="0" marL="0" marR="0" rtl="0" algn="l">
              <a:spcBef>
                <a:spcPts val="400"/>
              </a:spcBef>
              <a:spcAft>
                <a:spcPts val="0"/>
              </a:spcAft>
              <a:buNone/>
            </a:pPr>
            <a:r>
              <a:rPr lang="en" sz="1500" u="none" strike="noStrike">
                <a:solidFill>
                  <a:srgbClr val="000000"/>
                </a:solidFill>
                <a:latin typeface="Calibri"/>
                <a:ea typeface="Calibri"/>
                <a:cs typeface="Calibri"/>
                <a:sym typeface="Calibri"/>
              </a:rPr>
              <a:t>Does the mean website visiting time differ between the two designs of pop-ups?</a:t>
            </a:r>
            <a:endParaRPr sz="1500">
              <a:solidFill>
                <a:schemeClr val="dk1"/>
              </a:solidFill>
              <a:latin typeface="Calibri"/>
              <a:ea typeface="Calibri"/>
              <a:cs typeface="Calibri"/>
              <a:sym typeface="Calibri"/>
            </a:endParaRPr>
          </a:p>
          <a:p>
            <a:pPr indent="0" lvl="0" marL="0" marR="0" rtl="0" algn="l">
              <a:spcBef>
                <a:spcPts val="400"/>
              </a:spcBef>
              <a:spcAft>
                <a:spcPts val="0"/>
              </a:spcAft>
              <a:buNone/>
            </a:pPr>
            <a:r>
              <a:rPr lang="en" sz="1500" u="none" strike="noStrike">
                <a:solidFill>
                  <a:srgbClr val="000000"/>
                </a:solidFill>
                <a:latin typeface="Calibri"/>
                <a:ea typeface="Calibri"/>
                <a:cs typeface="Calibri"/>
                <a:sym typeface="Calibri"/>
              </a:rPr>
              <a:t>Does the mean conversion rate of subscription differ between the two designs of pop-ups?</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151" name="Google Shape;151;p27"/>
          <p:cNvSpPr txBox="1"/>
          <p:nvPr/>
        </p:nvSpPr>
        <p:spPr>
          <a:xfrm>
            <a:off x="419100" y="1729351"/>
            <a:ext cx="4572000" cy="931200"/>
          </a:xfrm>
          <a:prstGeom prst="rect">
            <a:avLst/>
          </a:prstGeom>
          <a:noFill/>
          <a:ln>
            <a:noFill/>
          </a:ln>
        </p:spPr>
        <p:txBody>
          <a:bodyPr anchorCtr="0" anchor="t" bIns="34275" lIns="68575" spcFirstLastPara="1" rIns="68575" wrap="square" tIns="34275">
            <a:spAutoFit/>
          </a:bodyPr>
          <a:lstStyle/>
          <a:p>
            <a:pPr indent="-88900" lvl="0" marL="0" marR="0" rtl="0" algn="l">
              <a:spcBef>
                <a:spcPts val="0"/>
              </a:spcBef>
              <a:spcAft>
                <a:spcPts val="0"/>
              </a:spcAft>
              <a:buClr>
                <a:srgbClr val="000000"/>
              </a:buClr>
              <a:buSzPts val="1400"/>
              <a:buFont typeface="Arial"/>
              <a:buChar char="•"/>
            </a:pPr>
            <a:r>
              <a:rPr lang="en">
                <a:latin typeface="Calibri"/>
                <a:ea typeface="Calibri"/>
                <a:cs typeface="Calibri"/>
                <a:sym typeface="Calibri"/>
              </a:rPr>
              <a:t> </a:t>
            </a:r>
            <a:r>
              <a:rPr b="0" i="0" lang="en" sz="1400" u="none" strike="noStrike">
                <a:solidFill>
                  <a:srgbClr val="000000"/>
                </a:solidFill>
                <a:latin typeface="Calibri"/>
                <a:ea typeface="Calibri"/>
                <a:cs typeface="Calibri"/>
                <a:sym typeface="Calibri"/>
              </a:rPr>
              <a:t>Pop-up window is a part of the user experience (UX) design, and we want to optimize the popup design to improve user experience and increase the conversion rate of subscriptions on the website.</a:t>
            </a:r>
            <a:endParaRPr b="0" i="0" sz="1400" u="none" strike="noStrike">
              <a:solidFill>
                <a:srgbClr val="000000"/>
              </a:solidFill>
              <a:latin typeface="Arial"/>
              <a:ea typeface="Arial"/>
              <a:cs typeface="Arial"/>
              <a:sym typeface="Arial"/>
            </a:endParaRPr>
          </a:p>
        </p:txBody>
      </p:sp>
      <p:sp>
        <p:nvSpPr>
          <p:cNvPr id="152" name="Google Shape;152;p27"/>
          <p:cNvSpPr txBox="1"/>
          <p:nvPr/>
        </p:nvSpPr>
        <p:spPr>
          <a:xfrm>
            <a:off x="5528950" y="4455875"/>
            <a:ext cx="340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Non-intrusive slide-in box pop-up on the right sidebar of the website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311700" y="2366200"/>
            <a:ext cx="8520600" cy="251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Pop-ups in </a:t>
            </a:r>
            <a:r>
              <a:rPr lang="en">
                <a:solidFill>
                  <a:schemeClr val="dk1"/>
                </a:solidFill>
                <a:latin typeface="Calibri"/>
                <a:ea typeface="Calibri"/>
                <a:cs typeface="Calibri"/>
                <a:sym typeface="Calibri"/>
              </a:rPr>
              <a:t>widespread</a:t>
            </a:r>
            <a:r>
              <a:rPr lang="en">
                <a:solidFill>
                  <a:schemeClr val="dk1"/>
                </a:solidFill>
                <a:latin typeface="Calibri"/>
                <a:ea typeface="Calibri"/>
                <a:cs typeface="Calibri"/>
                <a:sym typeface="Calibri"/>
              </a:rPr>
              <a:t> use, despite both positive and negative influence </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Alternative non-intrusive pop-ups (e.g., in-line ads, polite pop-ups) have better positive effects than traditional intrusive pop-ups on user experience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Higher </a:t>
            </a:r>
            <a:r>
              <a:rPr lang="en">
                <a:solidFill>
                  <a:schemeClr val="dk1"/>
                </a:solidFill>
                <a:latin typeface="Calibri"/>
                <a:ea typeface="Calibri"/>
                <a:cs typeface="Calibri"/>
                <a:sym typeface="Calibri"/>
              </a:rPr>
              <a:t>retention of website information and ad content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Catch users attention without adding negative sentiments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More willingly to interact for a relatively long time</a:t>
            </a:r>
            <a:endParaRPr>
              <a:solidFill>
                <a:schemeClr val="dk1"/>
              </a:solidFill>
              <a:latin typeface="Calibri"/>
              <a:ea typeface="Calibri"/>
              <a:cs typeface="Calibri"/>
              <a:sym typeface="Calibri"/>
            </a:endParaRPr>
          </a:p>
        </p:txBody>
      </p:sp>
      <p:pic>
        <p:nvPicPr>
          <p:cNvPr id="158" name="Google Shape;158;p28"/>
          <p:cNvPicPr preferRelativeResize="0"/>
          <p:nvPr/>
        </p:nvPicPr>
        <p:blipFill rotWithShape="1">
          <a:blip r:embed="rId3">
            <a:alphaModFix/>
          </a:blip>
          <a:srcRect b="15331" l="0" r="0" t="29238"/>
          <a:stretch/>
        </p:blipFill>
        <p:spPr>
          <a:xfrm>
            <a:off x="0" y="0"/>
            <a:ext cx="9144000" cy="208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Selecting Procedure</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Population: All </a:t>
            </a:r>
            <a:r>
              <a:rPr lang="en" sz="1600">
                <a:solidFill>
                  <a:schemeClr val="dk1"/>
                </a:solidFill>
                <a:latin typeface="Calibri"/>
                <a:ea typeface="Calibri"/>
                <a:cs typeface="Calibri"/>
                <a:sym typeface="Calibri"/>
              </a:rPr>
              <a:t>website</a:t>
            </a:r>
            <a:r>
              <a:rPr lang="en" sz="1600">
                <a:solidFill>
                  <a:schemeClr val="dk1"/>
                </a:solidFill>
                <a:latin typeface="Calibri"/>
                <a:ea typeface="Calibri"/>
                <a:cs typeface="Calibri"/>
                <a:sym typeface="Calibri"/>
              </a:rPr>
              <a:t> visits of U.S Forever 21 official websites between March 1st and March 31 in 2022.</a:t>
            </a:r>
            <a:endParaRPr sz="1600">
              <a:solidFill>
                <a:schemeClr val="dk1"/>
              </a:solidFill>
              <a:latin typeface="Calibri"/>
              <a:ea typeface="Calibri"/>
              <a:cs typeface="Calibri"/>
              <a:sym typeface="Calibri"/>
            </a:endParaRPr>
          </a:p>
          <a:p>
            <a:pPr indent="0" lvl="0" marL="0" rtl="0" algn="l">
              <a:spcBef>
                <a:spcPts val="1200"/>
              </a:spcBef>
              <a:spcAft>
                <a:spcPts val="0"/>
              </a:spcAft>
              <a:buNone/>
            </a:pPr>
            <a:r>
              <a:t/>
            </a:r>
            <a:endParaRPr sz="1600">
              <a:solidFill>
                <a:schemeClr val="dk1"/>
              </a:solidFill>
              <a:latin typeface="Calibri"/>
              <a:ea typeface="Calibri"/>
              <a:cs typeface="Calibri"/>
              <a:sym typeface="Calibri"/>
            </a:endParaRPr>
          </a:p>
          <a:p>
            <a:pPr indent="0" lvl="0" marL="0" rtl="0" algn="l">
              <a:spcBef>
                <a:spcPts val="1200"/>
              </a:spcBef>
              <a:spcAft>
                <a:spcPts val="0"/>
              </a:spcAft>
              <a:buNone/>
            </a:pPr>
            <a:r>
              <a:rPr lang="en" sz="1600">
                <a:solidFill>
                  <a:schemeClr val="dk1"/>
                </a:solidFill>
                <a:latin typeface="Calibri"/>
                <a:ea typeface="Calibri"/>
                <a:cs typeface="Calibri"/>
                <a:sym typeface="Calibri"/>
              </a:rPr>
              <a:t>Sample Selection: </a:t>
            </a:r>
            <a:r>
              <a:rPr lang="en" sz="1600">
                <a:solidFill>
                  <a:schemeClr val="dk1"/>
                </a:solidFill>
                <a:highlight>
                  <a:srgbClr val="FFFFFF"/>
                </a:highlight>
                <a:latin typeface="Calibri"/>
                <a:ea typeface="Calibri"/>
                <a:cs typeface="Calibri"/>
                <a:sym typeface="Calibri"/>
              </a:rPr>
              <a:t>We randomly and evenly assigned all U.S. visitors who visits forever 21 official websites during March into the control group and the treatment group</a:t>
            </a:r>
            <a:endParaRPr sz="1600">
              <a:solidFill>
                <a:schemeClr val="dk1"/>
              </a:solidFill>
              <a:highlight>
                <a:srgbClr val="FFFFFF"/>
              </a:highlight>
              <a:latin typeface="Calibri"/>
              <a:ea typeface="Calibri"/>
              <a:cs typeface="Calibri"/>
              <a:sym typeface="Calibri"/>
            </a:endParaRPr>
          </a:p>
          <a:p>
            <a:pPr indent="0" lvl="0" marL="0" rtl="0" algn="l">
              <a:spcBef>
                <a:spcPts val="1200"/>
              </a:spcBef>
              <a:spcAft>
                <a:spcPts val="0"/>
              </a:spcAft>
              <a:buNone/>
            </a:pPr>
            <a:r>
              <a:t/>
            </a:r>
            <a:endParaRPr sz="1600">
              <a:solidFill>
                <a:schemeClr val="dk1"/>
              </a:solidFill>
              <a:highlight>
                <a:srgbClr val="FFFFFF"/>
              </a:highlight>
              <a:latin typeface="Calibri"/>
              <a:ea typeface="Calibri"/>
              <a:cs typeface="Calibri"/>
              <a:sym typeface="Calibri"/>
            </a:endParaRPr>
          </a:p>
          <a:p>
            <a:pPr indent="0" lvl="0" marL="0" rtl="0" algn="l">
              <a:lnSpc>
                <a:spcPct val="100000"/>
              </a:lnSpc>
              <a:spcBef>
                <a:spcPts val="1200"/>
              </a:spcBef>
              <a:spcAft>
                <a:spcPts val="0"/>
              </a:spcAft>
              <a:buClr>
                <a:schemeClr val="dk1"/>
              </a:buClr>
              <a:buSzPts val="1100"/>
              <a:buFont typeface="Arial"/>
              <a:buNone/>
            </a:pPr>
            <a:r>
              <a:rPr lang="en" sz="1600">
                <a:solidFill>
                  <a:schemeClr val="dk1"/>
                </a:solidFill>
                <a:highlight>
                  <a:srgbClr val="FFFFFF"/>
                </a:highlight>
                <a:latin typeface="Calibri"/>
                <a:ea typeface="Calibri"/>
                <a:cs typeface="Calibri"/>
                <a:sym typeface="Calibri"/>
              </a:rPr>
              <a:t>Sample Size: The team will set the sample size at 2985 for each group to ensure the accuracy of the experiment and decreasing of the uncertainty in the experiment. </a:t>
            </a:r>
            <a:endParaRPr sz="1600">
              <a:solidFill>
                <a:schemeClr val="dk1"/>
              </a:solidFill>
              <a:highlight>
                <a:srgbClr val="FFFFFF"/>
              </a:highlight>
              <a:latin typeface="Calibri"/>
              <a:ea typeface="Calibri"/>
              <a:cs typeface="Calibri"/>
              <a:sym typeface="Calibri"/>
            </a:endParaRPr>
          </a:p>
          <a:p>
            <a:pPr indent="0" lvl="0" marL="0" rtl="0" algn="l">
              <a:spcBef>
                <a:spcPts val="1100"/>
              </a:spcBef>
              <a:spcAft>
                <a:spcPts val="1200"/>
              </a:spcAft>
              <a:buNone/>
            </a:pPr>
            <a:r>
              <a:t/>
            </a:r>
            <a:endParaRPr sz="1600">
              <a:solidFill>
                <a:srgbClr val="2D3B45"/>
              </a:solidFill>
              <a:highlight>
                <a:srgbClr val="FFFFFF"/>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12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methodology</a:t>
            </a:r>
            <a:endParaRPr/>
          </a:p>
        </p:txBody>
      </p:sp>
      <p:sp>
        <p:nvSpPr>
          <p:cNvPr id="170" name="Google Shape;170;p30"/>
          <p:cNvSpPr txBox="1"/>
          <p:nvPr/>
        </p:nvSpPr>
        <p:spPr>
          <a:xfrm>
            <a:off x="1138775" y="1083625"/>
            <a:ext cx="2190600" cy="8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rgbClr val="FFFFFF"/>
                </a:highlight>
                <a:latin typeface="Calibri"/>
                <a:ea typeface="Calibri"/>
                <a:cs typeface="Calibri"/>
                <a:sym typeface="Calibri"/>
              </a:rPr>
              <a:t>Does the mean website visiting time differ between the two designs of pop-ups?</a:t>
            </a:r>
            <a:endParaRPr>
              <a:solidFill>
                <a:srgbClr val="701C7F"/>
              </a:solidFill>
              <a:latin typeface="Calibri"/>
              <a:ea typeface="Calibri"/>
              <a:cs typeface="Calibri"/>
              <a:sym typeface="Calibri"/>
            </a:endParaRPr>
          </a:p>
        </p:txBody>
      </p:sp>
      <p:sp>
        <p:nvSpPr>
          <p:cNvPr id="171" name="Google Shape;171;p30"/>
          <p:cNvSpPr txBox="1"/>
          <p:nvPr/>
        </p:nvSpPr>
        <p:spPr>
          <a:xfrm>
            <a:off x="2032650" y="22112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701C7F"/>
              </a:solidFill>
              <a:latin typeface="Roboto"/>
              <a:ea typeface="Roboto"/>
              <a:cs typeface="Roboto"/>
              <a:sym typeface="Roboto"/>
            </a:endParaRPr>
          </a:p>
        </p:txBody>
      </p:sp>
      <p:sp>
        <p:nvSpPr>
          <p:cNvPr id="172" name="Google Shape;172;p30"/>
          <p:cNvSpPr txBox="1"/>
          <p:nvPr/>
        </p:nvSpPr>
        <p:spPr>
          <a:xfrm>
            <a:off x="5573250" y="21777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701C7F"/>
              </a:solidFill>
              <a:latin typeface="Roboto"/>
              <a:ea typeface="Roboto"/>
              <a:cs typeface="Roboto"/>
              <a:sym typeface="Roboto"/>
            </a:endParaRPr>
          </a:p>
        </p:txBody>
      </p:sp>
      <p:cxnSp>
        <p:nvCxnSpPr>
          <p:cNvPr id="173" name="Google Shape;173;p30"/>
          <p:cNvCxnSpPr/>
          <p:nvPr/>
        </p:nvCxnSpPr>
        <p:spPr>
          <a:xfrm flipH="1">
            <a:off x="2233325" y="1986750"/>
            <a:ext cx="1500" cy="408900"/>
          </a:xfrm>
          <a:prstGeom prst="straightConnector1">
            <a:avLst/>
          </a:prstGeom>
          <a:noFill/>
          <a:ln cap="flat" cmpd="sng" w="9525">
            <a:solidFill>
              <a:schemeClr val="dk2"/>
            </a:solidFill>
            <a:prstDash val="solid"/>
            <a:round/>
            <a:headEnd len="med" w="med" type="none"/>
            <a:tailEnd len="med" w="med" type="none"/>
          </a:ln>
        </p:spPr>
      </p:cxnSp>
      <p:sp>
        <p:nvSpPr>
          <p:cNvPr id="174" name="Google Shape;174;p30"/>
          <p:cNvSpPr txBox="1"/>
          <p:nvPr/>
        </p:nvSpPr>
        <p:spPr>
          <a:xfrm>
            <a:off x="1417925" y="2287925"/>
            <a:ext cx="1632300" cy="431100"/>
          </a:xfrm>
          <a:prstGeom prst="rect">
            <a:avLst/>
          </a:prstGeom>
          <a:noFill/>
          <a:ln>
            <a:noFill/>
          </a:ln>
        </p:spPr>
        <p:txBody>
          <a:bodyPr anchorCtr="0" anchor="t" bIns="91425" lIns="91425" spcFirstLastPara="1" rIns="91425" wrap="square" tIns="91425">
            <a:spAutoFit/>
          </a:bodyPr>
          <a:lstStyle/>
          <a:p>
            <a:pPr indent="0" lvl="0" marL="0" rtl="0" algn="just">
              <a:spcBef>
                <a:spcPts val="900"/>
              </a:spcBef>
              <a:spcAft>
                <a:spcPts val="900"/>
              </a:spcAft>
              <a:buClr>
                <a:schemeClr val="dk1"/>
              </a:buClr>
              <a:buSzPts val="1100"/>
              <a:buFont typeface="Arial"/>
              <a:buNone/>
            </a:pPr>
            <a:r>
              <a:rPr lang="en" sz="1600">
                <a:solidFill>
                  <a:srgbClr val="2D3B45"/>
                </a:solidFill>
                <a:highlight>
                  <a:srgbClr val="FFFFFF"/>
                </a:highlight>
                <a:latin typeface="Calibri"/>
                <a:ea typeface="Calibri"/>
                <a:cs typeface="Calibri"/>
                <a:sym typeface="Calibri"/>
              </a:rPr>
              <a:t>one-sided t-test</a:t>
            </a:r>
            <a:endParaRPr sz="1800">
              <a:latin typeface="Calibri"/>
              <a:ea typeface="Calibri"/>
              <a:cs typeface="Calibri"/>
              <a:sym typeface="Calibri"/>
            </a:endParaRPr>
          </a:p>
        </p:txBody>
      </p:sp>
      <p:sp>
        <p:nvSpPr>
          <p:cNvPr id="175" name="Google Shape;175;p30"/>
          <p:cNvSpPr txBox="1"/>
          <p:nvPr/>
        </p:nvSpPr>
        <p:spPr>
          <a:xfrm>
            <a:off x="397325" y="3508625"/>
            <a:ext cx="1766100" cy="9234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1600">
                <a:solidFill>
                  <a:srgbClr val="2D3B45"/>
                </a:solidFill>
                <a:highlight>
                  <a:srgbClr val="FFFFFF"/>
                </a:highlight>
                <a:latin typeface="Calibri"/>
                <a:ea typeface="Calibri"/>
                <a:cs typeface="Calibri"/>
                <a:sym typeface="Calibri"/>
              </a:rPr>
              <a:t>T</a:t>
            </a:r>
            <a:r>
              <a:rPr lang="en" sz="1600">
                <a:solidFill>
                  <a:srgbClr val="2D3B45"/>
                </a:solidFill>
                <a:highlight>
                  <a:srgbClr val="FFFFFF"/>
                </a:highlight>
                <a:latin typeface="Calibri"/>
                <a:ea typeface="Calibri"/>
                <a:cs typeface="Calibri"/>
                <a:sym typeface="Calibri"/>
              </a:rPr>
              <a:t>he new design  pop-up will not affect visiting time</a:t>
            </a:r>
            <a:endParaRPr sz="1800">
              <a:latin typeface="Calibri"/>
              <a:ea typeface="Calibri"/>
              <a:cs typeface="Calibri"/>
              <a:sym typeface="Calibri"/>
            </a:endParaRPr>
          </a:p>
        </p:txBody>
      </p:sp>
      <p:sp>
        <p:nvSpPr>
          <p:cNvPr id="176" name="Google Shape;176;p30"/>
          <p:cNvSpPr txBox="1"/>
          <p:nvPr/>
        </p:nvSpPr>
        <p:spPr>
          <a:xfrm>
            <a:off x="2233325" y="3554075"/>
            <a:ext cx="1835400" cy="11697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Clr>
                <a:schemeClr val="dk1"/>
              </a:buClr>
              <a:buSzPts val="1100"/>
              <a:buFont typeface="Arial"/>
              <a:buNone/>
            </a:pPr>
            <a:r>
              <a:rPr lang="en" sz="1600">
                <a:solidFill>
                  <a:srgbClr val="2D3B45"/>
                </a:solidFill>
                <a:highlight>
                  <a:srgbClr val="FFFFFF"/>
                </a:highlight>
                <a:latin typeface="Calibri"/>
                <a:ea typeface="Calibri"/>
                <a:cs typeface="Calibri"/>
                <a:sym typeface="Calibri"/>
              </a:rPr>
              <a:t>T</a:t>
            </a:r>
            <a:r>
              <a:rPr lang="en" sz="1600">
                <a:solidFill>
                  <a:srgbClr val="2D3B45"/>
                </a:solidFill>
                <a:highlight>
                  <a:srgbClr val="FFFFFF"/>
                </a:highlight>
                <a:latin typeface="Calibri"/>
                <a:ea typeface="Calibri"/>
                <a:cs typeface="Calibri"/>
                <a:sym typeface="Calibri"/>
              </a:rPr>
              <a:t>he new design pop-up will increase visiting time</a:t>
            </a:r>
            <a:endParaRPr sz="1800">
              <a:latin typeface="Calibri"/>
              <a:ea typeface="Calibri"/>
              <a:cs typeface="Calibri"/>
              <a:sym typeface="Calibri"/>
            </a:endParaRPr>
          </a:p>
        </p:txBody>
      </p:sp>
      <p:cxnSp>
        <p:nvCxnSpPr>
          <p:cNvPr id="177" name="Google Shape;177;p30"/>
          <p:cNvCxnSpPr>
            <a:stCxn id="174" idx="2"/>
            <a:endCxn id="175" idx="0"/>
          </p:cNvCxnSpPr>
          <p:nvPr/>
        </p:nvCxnSpPr>
        <p:spPr>
          <a:xfrm rot="5400000">
            <a:off x="1362425" y="2636975"/>
            <a:ext cx="789600" cy="953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78" name="Google Shape;178;p30"/>
          <p:cNvCxnSpPr>
            <a:stCxn id="174" idx="2"/>
            <a:endCxn id="176" idx="0"/>
          </p:cNvCxnSpPr>
          <p:nvPr/>
        </p:nvCxnSpPr>
        <p:spPr>
          <a:xfrm flipH="1" rot="-5400000">
            <a:off x="2275025" y="2678075"/>
            <a:ext cx="835200" cy="917100"/>
          </a:xfrm>
          <a:prstGeom prst="curvedConnector3">
            <a:avLst>
              <a:gd fmla="val 49991" name="adj1"/>
            </a:avLst>
          </a:prstGeom>
          <a:noFill/>
          <a:ln cap="flat" cmpd="sng" w="9525">
            <a:solidFill>
              <a:schemeClr val="dk2"/>
            </a:solidFill>
            <a:prstDash val="solid"/>
            <a:round/>
            <a:headEnd len="med" w="med" type="none"/>
            <a:tailEnd len="med" w="med" type="none"/>
          </a:ln>
        </p:spPr>
      </p:cxnSp>
      <p:sp>
        <p:nvSpPr>
          <p:cNvPr id="179" name="Google Shape;179;p30"/>
          <p:cNvSpPr txBox="1"/>
          <p:nvPr/>
        </p:nvSpPr>
        <p:spPr>
          <a:xfrm>
            <a:off x="5392150" y="929725"/>
            <a:ext cx="2553900" cy="1169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Clr>
                <a:schemeClr val="dk1"/>
              </a:buClr>
              <a:buSzPts val="1100"/>
              <a:buFont typeface="Arial"/>
              <a:buNone/>
            </a:pPr>
            <a:r>
              <a:rPr lang="en" sz="1600">
                <a:solidFill>
                  <a:schemeClr val="dk1"/>
                </a:solidFill>
                <a:highlight>
                  <a:srgbClr val="FFFFFF"/>
                </a:highlight>
                <a:latin typeface="Calibri"/>
                <a:ea typeface="Calibri"/>
                <a:cs typeface="Calibri"/>
                <a:sym typeface="Calibri"/>
              </a:rPr>
              <a:t>Does the mean conversion rate of subscription differ between the two designs of pop-ups?</a:t>
            </a:r>
            <a:endParaRPr sz="1800">
              <a:latin typeface="Calibri"/>
              <a:ea typeface="Calibri"/>
              <a:cs typeface="Calibri"/>
              <a:sym typeface="Calibri"/>
            </a:endParaRPr>
          </a:p>
        </p:txBody>
      </p:sp>
      <p:sp>
        <p:nvSpPr>
          <p:cNvPr id="180" name="Google Shape;180;p30"/>
          <p:cNvSpPr txBox="1"/>
          <p:nvPr/>
        </p:nvSpPr>
        <p:spPr>
          <a:xfrm>
            <a:off x="5167425" y="2254425"/>
            <a:ext cx="2861100" cy="431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1200">
                <a:solidFill>
                  <a:srgbClr val="2D3B45"/>
                </a:solidFill>
                <a:highlight>
                  <a:srgbClr val="FFFFFF"/>
                </a:highlight>
                <a:latin typeface="Calibri"/>
                <a:ea typeface="Calibri"/>
                <a:cs typeface="Calibri"/>
                <a:sym typeface="Calibri"/>
              </a:rPr>
              <a:t>  </a:t>
            </a:r>
            <a:r>
              <a:rPr lang="en" sz="1600">
                <a:solidFill>
                  <a:srgbClr val="2D3B45"/>
                </a:solidFill>
                <a:highlight>
                  <a:srgbClr val="FFFFFF"/>
                </a:highlight>
                <a:latin typeface="Calibri"/>
                <a:ea typeface="Calibri"/>
                <a:cs typeface="Calibri"/>
                <a:sym typeface="Calibri"/>
              </a:rPr>
              <a:t>one-side test of proportions </a:t>
            </a:r>
            <a:endParaRPr sz="1600">
              <a:latin typeface="Calibri"/>
              <a:ea typeface="Calibri"/>
              <a:cs typeface="Calibri"/>
              <a:sym typeface="Calibri"/>
            </a:endParaRPr>
          </a:p>
        </p:txBody>
      </p:sp>
      <p:sp>
        <p:nvSpPr>
          <p:cNvPr id="181" name="Google Shape;181;p30"/>
          <p:cNvSpPr txBox="1"/>
          <p:nvPr/>
        </p:nvSpPr>
        <p:spPr>
          <a:xfrm>
            <a:off x="4799250" y="3598050"/>
            <a:ext cx="1687800" cy="11697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Clr>
                <a:schemeClr val="dk1"/>
              </a:buClr>
              <a:buSzPts val="1100"/>
              <a:buFont typeface="Arial"/>
              <a:buNone/>
            </a:pPr>
            <a:r>
              <a:rPr lang="en" sz="1600">
                <a:solidFill>
                  <a:srgbClr val="2D3B45"/>
                </a:solidFill>
                <a:highlight>
                  <a:srgbClr val="FFFFFF"/>
                </a:highlight>
                <a:latin typeface="Calibri"/>
                <a:ea typeface="Calibri"/>
                <a:cs typeface="Calibri"/>
                <a:sym typeface="Calibri"/>
              </a:rPr>
              <a:t>T</a:t>
            </a:r>
            <a:r>
              <a:rPr lang="en" sz="1600">
                <a:solidFill>
                  <a:srgbClr val="2D3B45"/>
                </a:solidFill>
                <a:highlight>
                  <a:srgbClr val="FFFFFF"/>
                </a:highlight>
                <a:latin typeface="Calibri"/>
                <a:ea typeface="Calibri"/>
                <a:cs typeface="Calibri"/>
                <a:sym typeface="Calibri"/>
              </a:rPr>
              <a:t>he new design pop-up will not affect the conversion rate</a:t>
            </a:r>
            <a:endParaRPr sz="1800">
              <a:latin typeface="Calibri"/>
              <a:ea typeface="Calibri"/>
              <a:cs typeface="Calibri"/>
              <a:sym typeface="Calibri"/>
            </a:endParaRPr>
          </a:p>
        </p:txBody>
      </p:sp>
      <p:sp>
        <p:nvSpPr>
          <p:cNvPr id="182" name="Google Shape;182;p30"/>
          <p:cNvSpPr txBox="1"/>
          <p:nvPr/>
        </p:nvSpPr>
        <p:spPr>
          <a:xfrm>
            <a:off x="6597975" y="3598125"/>
            <a:ext cx="1954500" cy="923400"/>
          </a:xfrm>
          <a:prstGeom prst="rect">
            <a:avLst/>
          </a:prstGeom>
          <a:noFill/>
          <a:ln>
            <a:noFill/>
          </a:ln>
        </p:spPr>
        <p:txBody>
          <a:bodyPr anchorCtr="0" anchor="t" bIns="91425" lIns="91425" spcFirstLastPara="1" rIns="91425" wrap="square" tIns="91425">
            <a:spAutoFit/>
          </a:bodyPr>
          <a:lstStyle/>
          <a:p>
            <a:pPr indent="0" lvl="0" marL="0" rtl="0" algn="just">
              <a:spcBef>
                <a:spcPts val="900"/>
              </a:spcBef>
              <a:spcAft>
                <a:spcPts val="900"/>
              </a:spcAft>
              <a:buClr>
                <a:schemeClr val="dk1"/>
              </a:buClr>
              <a:buSzPts val="1100"/>
              <a:buFont typeface="Arial"/>
              <a:buNone/>
            </a:pPr>
            <a:r>
              <a:rPr lang="en" sz="1600">
                <a:solidFill>
                  <a:srgbClr val="2D3B45"/>
                </a:solidFill>
                <a:highlight>
                  <a:srgbClr val="FFFFFF"/>
                </a:highlight>
                <a:latin typeface="Calibri"/>
                <a:ea typeface="Calibri"/>
                <a:cs typeface="Calibri"/>
                <a:sym typeface="Calibri"/>
              </a:rPr>
              <a:t>T</a:t>
            </a:r>
            <a:r>
              <a:rPr lang="en" sz="1600">
                <a:solidFill>
                  <a:srgbClr val="2D3B45"/>
                </a:solidFill>
                <a:highlight>
                  <a:srgbClr val="FFFFFF"/>
                </a:highlight>
                <a:latin typeface="Calibri"/>
                <a:ea typeface="Calibri"/>
                <a:cs typeface="Calibri"/>
                <a:sym typeface="Calibri"/>
              </a:rPr>
              <a:t>he new design pop-up will increase the conversion rate</a:t>
            </a:r>
            <a:endParaRPr sz="1800">
              <a:latin typeface="Calibri"/>
              <a:ea typeface="Calibri"/>
              <a:cs typeface="Calibri"/>
              <a:sym typeface="Calibri"/>
            </a:endParaRPr>
          </a:p>
        </p:txBody>
      </p:sp>
      <p:cxnSp>
        <p:nvCxnSpPr>
          <p:cNvPr id="183" name="Google Shape;183;p30"/>
          <p:cNvCxnSpPr/>
          <p:nvPr/>
        </p:nvCxnSpPr>
        <p:spPr>
          <a:xfrm rot="10800000">
            <a:off x="6597975" y="1945525"/>
            <a:ext cx="0" cy="3693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30"/>
          <p:cNvCxnSpPr>
            <a:stCxn id="180" idx="2"/>
            <a:endCxn id="181" idx="0"/>
          </p:cNvCxnSpPr>
          <p:nvPr/>
        </p:nvCxnSpPr>
        <p:spPr>
          <a:xfrm rot="5400000">
            <a:off x="5664225" y="2664375"/>
            <a:ext cx="912600" cy="9549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185" name="Google Shape;185;p30"/>
          <p:cNvCxnSpPr>
            <a:stCxn id="180" idx="2"/>
            <a:endCxn id="182" idx="0"/>
          </p:cNvCxnSpPr>
          <p:nvPr/>
        </p:nvCxnSpPr>
        <p:spPr>
          <a:xfrm flipH="1" rot="-5400000">
            <a:off x="6630375" y="2653125"/>
            <a:ext cx="912600" cy="9774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Results</a:t>
            </a:r>
            <a:endParaRPr/>
          </a:p>
        </p:txBody>
      </p:sp>
      <p:sp>
        <p:nvSpPr>
          <p:cNvPr id="191" name="Google Shape;191;p31"/>
          <p:cNvSpPr txBox="1"/>
          <p:nvPr>
            <p:ph idx="1" type="body"/>
          </p:nvPr>
        </p:nvSpPr>
        <p:spPr>
          <a:xfrm>
            <a:off x="561000" y="2843700"/>
            <a:ext cx="8022000" cy="2021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M</a:t>
            </a:r>
            <a:r>
              <a:rPr lang="en">
                <a:solidFill>
                  <a:schemeClr val="dk1"/>
                </a:solidFill>
                <a:latin typeface="Calibri"/>
                <a:ea typeface="Calibri"/>
                <a:cs typeface="Calibri"/>
                <a:sym typeface="Calibri"/>
              </a:rPr>
              <a:t>ean P-value</a:t>
            </a:r>
            <a:endParaRPr>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
                <a:solidFill>
                  <a:schemeClr val="dk1"/>
                </a:solidFill>
                <a:latin typeface="Calibri"/>
                <a:ea typeface="Calibri"/>
                <a:cs typeface="Calibri"/>
                <a:sym typeface="Calibri"/>
              </a:rPr>
              <a:t>The new pop-up can significantly increase the website visiting time and the conversion rate of subscription.</a:t>
            </a:r>
            <a:endParaRPr>
              <a:solidFill>
                <a:schemeClr val="dk1"/>
              </a:solidFill>
              <a:latin typeface="Calibri"/>
              <a:ea typeface="Calibri"/>
              <a:cs typeface="Calibri"/>
              <a:sym typeface="Calibri"/>
            </a:endParaRPr>
          </a:p>
          <a:p>
            <a:pPr indent="-342900" lvl="0" marL="457200" rtl="0" algn="l">
              <a:lnSpc>
                <a:spcPct val="100000"/>
              </a:lnSpc>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Percentage of True Positive</a:t>
            </a:r>
            <a:endParaRPr>
              <a:solidFill>
                <a:schemeClr val="dk1"/>
              </a:solidFill>
              <a:latin typeface="Calibri"/>
              <a:ea typeface="Calibri"/>
              <a:cs typeface="Calibri"/>
              <a:sym typeface="Calibri"/>
            </a:endParaRPr>
          </a:p>
          <a:p>
            <a:pPr indent="0" lvl="0" marL="0" rtl="0" algn="l">
              <a:lnSpc>
                <a:spcPct val="100000"/>
              </a:lnSpc>
              <a:spcBef>
                <a:spcPts val="1200"/>
              </a:spcBef>
              <a:spcAft>
                <a:spcPts val="1200"/>
              </a:spcAft>
              <a:buNone/>
            </a:pPr>
            <a:r>
              <a:rPr lang="en">
                <a:solidFill>
                  <a:schemeClr val="dk1"/>
                </a:solidFill>
                <a:latin typeface="Calibri"/>
                <a:ea typeface="Calibri"/>
                <a:cs typeface="Calibri"/>
                <a:sym typeface="Calibri"/>
              </a:rPr>
              <a:t>The experiment is well designed with a desirable power.</a:t>
            </a:r>
            <a:endParaRPr>
              <a:solidFill>
                <a:schemeClr val="dk1"/>
              </a:solidFill>
              <a:latin typeface="Calibri"/>
              <a:ea typeface="Calibri"/>
              <a:cs typeface="Calibri"/>
              <a:sym typeface="Calibri"/>
            </a:endParaRPr>
          </a:p>
        </p:txBody>
      </p:sp>
      <p:pic>
        <p:nvPicPr>
          <p:cNvPr id="192" name="Google Shape;192;p31"/>
          <p:cNvPicPr preferRelativeResize="0"/>
          <p:nvPr/>
        </p:nvPicPr>
        <p:blipFill>
          <a:blip r:embed="rId3">
            <a:alphaModFix/>
          </a:blip>
          <a:stretch>
            <a:fillRect/>
          </a:stretch>
        </p:blipFill>
        <p:spPr>
          <a:xfrm>
            <a:off x="426150" y="1058125"/>
            <a:ext cx="8185501" cy="186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6" name="Shape 196"/>
        <p:cNvGrpSpPr/>
        <p:nvPr/>
      </p:nvGrpSpPr>
      <p:grpSpPr>
        <a:xfrm>
          <a:off x="0" y="0"/>
          <a:ext cx="0" cy="0"/>
          <a:chOff x="0" y="0"/>
          <a:chExt cx="0" cy="0"/>
        </a:xfrm>
      </p:grpSpPr>
      <p:pic>
        <p:nvPicPr>
          <p:cNvPr id="197" name="Google Shape;197;p32"/>
          <p:cNvPicPr preferRelativeResize="0"/>
          <p:nvPr/>
        </p:nvPicPr>
        <p:blipFill rotWithShape="1">
          <a:blip r:embed="rId3">
            <a:alphaModFix/>
          </a:blip>
          <a:srcRect b="0" l="0" r="0" t="6507"/>
          <a:stretch/>
        </p:blipFill>
        <p:spPr>
          <a:xfrm>
            <a:off x="849550" y="1105475"/>
            <a:ext cx="3159624" cy="1466275"/>
          </a:xfrm>
          <a:prstGeom prst="rect">
            <a:avLst/>
          </a:prstGeom>
          <a:noFill/>
          <a:ln>
            <a:noFill/>
          </a:ln>
        </p:spPr>
      </p:pic>
      <p:sp>
        <p:nvSpPr>
          <p:cNvPr id="198" name="Google Shape;198;p32"/>
          <p:cNvSpPr/>
          <p:nvPr/>
        </p:nvSpPr>
        <p:spPr>
          <a:xfrm>
            <a:off x="764575" y="1003400"/>
            <a:ext cx="3396900" cy="1676100"/>
          </a:xfrm>
          <a:prstGeom prst="roundRect">
            <a:avLst>
              <a:gd fmla="val 16667" name="adj"/>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a:t>
            </a:r>
            <a:endParaRPr/>
          </a:p>
        </p:txBody>
      </p:sp>
      <p:pic>
        <p:nvPicPr>
          <p:cNvPr id="200" name="Google Shape;200;p32"/>
          <p:cNvPicPr preferRelativeResize="0"/>
          <p:nvPr/>
        </p:nvPicPr>
        <p:blipFill rotWithShape="1">
          <a:blip r:embed="rId4">
            <a:alphaModFix/>
          </a:blip>
          <a:srcRect b="0" l="3410" r="3401" t="0"/>
          <a:stretch/>
        </p:blipFill>
        <p:spPr>
          <a:xfrm>
            <a:off x="4806275" y="1105475"/>
            <a:ext cx="2941800" cy="1466276"/>
          </a:xfrm>
          <a:prstGeom prst="rect">
            <a:avLst/>
          </a:prstGeom>
          <a:noFill/>
          <a:ln>
            <a:noFill/>
          </a:ln>
        </p:spPr>
      </p:pic>
      <p:sp>
        <p:nvSpPr>
          <p:cNvPr id="201" name="Google Shape;201;p32"/>
          <p:cNvSpPr txBox="1"/>
          <p:nvPr/>
        </p:nvSpPr>
        <p:spPr>
          <a:xfrm>
            <a:off x="4161575" y="1531075"/>
            <a:ext cx="644700" cy="5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Impact"/>
                <a:ea typeface="Impact"/>
                <a:cs typeface="Impact"/>
                <a:sym typeface="Impact"/>
              </a:rPr>
              <a:t>vs</a:t>
            </a:r>
            <a:endParaRPr sz="2200">
              <a:latin typeface="Impact"/>
              <a:ea typeface="Impact"/>
              <a:cs typeface="Impact"/>
              <a:sym typeface="Impact"/>
            </a:endParaRPr>
          </a:p>
        </p:txBody>
      </p:sp>
      <p:sp>
        <p:nvSpPr>
          <p:cNvPr id="202" name="Google Shape;202;p32"/>
          <p:cNvSpPr txBox="1"/>
          <p:nvPr>
            <p:ph idx="1" type="body"/>
          </p:nvPr>
        </p:nvSpPr>
        <p:spPr>
          <a:xfrm>
            <a:off x="1517425" y="3223800"/>
            <a:ext cx="6129000" cy="16761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R</a:t>
            </a:r>
            <a:r>
              <a:rPr lang="en" sz="2000">
                <a:solidFill>
                  <a:schemeClr val="dk1"/>
                </a:solidFill>
                <a:latin typeface="Calibri"/>
                <a:ea typeface="Calibri"/>
                <a:cs typeface="Calibri"/>
                <a:sym typeface="Calibri"/>
              </a:rPr>
              <a:t>elieve visitors’ resistance to pop-ups</a:t>
            </a:r>
            <a:endParaRPr sz="2000">
              <a:solidFill>
                <a:schemeClr val="dk1"/>
              </a:solidFill>
              <a:latin typeface="Calibri"/>
              <a:ea typeface="Calibri"/>
              <a:cs typeface="Calibri"/>
              <a:sym typeface="Calibri"/>
            </a:endParaRPr>
          </a:p>
          <a:p>
            <a:pPr indent="-355600" lvl="0" marL="457200" rtl="0" algn="l">
              <a:lnSpc>
                <a:spcPct val="15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Attract visitors to spend more time on the website </a:t>
            </a:r>
            <a:endParaRPr sz="2000">
              <a:solidFill>
                <a:schemeClr val="dk1"/>
              </a:solidFill>
              <a:latin typeface="Calibri"/>
              <a:ea typeface="Calibri"/>
              <a:cs typeface="Calibri"/>
              <a:sym typeface="Calibri"/>
            </a:endParaRPr>
          </a:p>
          <a:p>
            <a:pPr indent="-355600" lvl="0" marL="457200" rtl="0" algn="l">
              <a:lnSpc>
                <a:spcPct val="15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I</a:t>
            </a:r>
            <a:r>
              <a:rPr lang="en" sz="2000">
                <a:solidFill>
                  <a:schemeClr val="dk1"/>
                </a:solidFill>
                <a:latin typeface="Calibri"/>
                <a:ea typeface="Calibri"/>
                <a:cs typeface="Calibri"/>
                <a:sym typeface="Calibri"/>
              </a:rPr>
              <a:t>mprove the likelihood of the email subscription</a:t>
            </a:r>
            <a:endParaRPr sz="2000">
              <a:solidFill>
                <a:schemeClr val="dk1"/>
              </a:solidFill>
              <a:latin typeface="Calibri"/>
              <a:ea typeface="Calibri"/>
              <a:cs typeface="Calibri"/>
              <a:sym typeface="Calibri"/>
            </a:endParaRPr>
          </a:p>
          <a:p>
            <a:pPr indent="0" lvl="0" marL="0" rtl="0" algn="l">
              <a:lnSpc>
                <a:spcPct val="100000"/>
              </a:lnSpc>
              <a:spcBef>
                <a:spcPts val="1200"/>
              </a:spcBef>
              <a:spcAft>
                <a:spcPts val="1200"/>
              </a:spcAft>
              <a:buNone/>
            </a:pPr>
            <a:r>
              <a:t/>
            </a:r>
            <a:endParaRPr sz="1500"/>
          </a:p>
        </p:txBody>
      </p:sp>
      <p:sp>
        <p:nvSpPr>
          <p:cNvPr id="203" name="Google Shape;203;p32"/>
          <p:cNvSpPr txBox="1"/>
          <p:nvPr>
            <p:ph idx="1" type="body"/>
          </p:nvPr>
        </p:nvSpPr>
        <p:spPr>
          <a:xfrm>
            <a:off x="849550" y="2741400"/>
            <a:ext cx="70659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700">
                <a:solidFill>
                  <a:schemeClr val="dk1"/>
                </a:solidFill>
              </a:rPr>
              <a:t>A non-intrusive slide-in box pop-up is recommended.</a:t>
            </a:r>
            <a:endParaRPr b="1" sz="1700">
              <a:solidFill>
                <a:schemeClr val="dk1"/>
              </a:solidFill>
            </a:endParaRPr>
          </a:p>
          <a:p>
            <a:pPr indent="0" lvl="0" marL="0" rtl="0" algn="ctr">
              <a:lnSpc>
                <a:spcPct val="100000"/>
              </a:lnSpc>
              <a:spcBef>
                <a:spcPts val="1200"/>
              </a:spcBef>
              <a:spcAft>
                <a:spcPts val="1200"/>
              </a:spcAft>
              <a:buNone/>
            </a:pPr>
            <a:r>
              <a:t/>
            </a:r>
            <a:endParaRPr b="1"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3"/>
          <p:cNvPicPr preferRelativeResize="0"/>
          <p:nvPr/>
        </p:nvPicPr>
        <p:blipFill rotWithShape="1">
          <a:blip r:embed="rId3">
            <a:alphaModFix/>
          </a:blip>
          <a:srcRect b="10809" l="0" r="0" t="0"/>
          <a:stretch/>
        </p:blipFill>
        <p:spPr>
          <a:xfrm>
            <a:off x="0" y="828900"/>
            <a:ext cx="9144001" cy="29238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